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9144000" cy="5143500"/>
  <p:defaultTextStyle>
    <a:defPPr>
      <a:defRPr lang="en-US"/>
    </a:defPPr>
    <a:lvl1pPr algn="l" defTabSz="89376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1pPr>
    <a:lvl2pPr marL="89376" algn="l" defTabSz="89376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2pPr>
    <a:lvl3pPr marL="178750" algn="l" defTabSz="89376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3pPr>
    <a:lvl4pPr marL="268125" algn="l" defTabSz="89376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4pPr>
    <a:lvl5pPr marL="357499" algn="l" defTabSz="89376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5pPr>
    <a:lvl6pPr marL="446875" algn="l" defTabSz="178750">
      <a:defRPr>
        <a:solidFill>
          <a:schemeClr val="tx1"/>
        </a:solidFill>
        <a:latin typeface="Arial"/>
        <a:ea typeface="+mn-ea"/>
        <a:cs typeface="+mn-cs"/>
      </a:defRPr>
    </a:lvl6pPr>
    <a:lvl7pPr marL="536250" algn="l" defTabSz="178750">
      <a:defRPr>
        <a:solidFill>
          <a:schemeClr val="tx1"/>
        </a:solidFill>
        <a:latin typeface="Arial"/>
        <a:ea typeface="+mn-ea"/>
        <a:cs typeface="+mn-cs"/>
      </a:defRPr>
    </a:lvl7pPr>
    <a:lvl8pPr marL="625624" algn="l" defTabSz="178750">
      <a:defRPr>
        <a:solidFill>
          <a:schemeClr val="tx1"/>
        </a:solidFill>
        <a:latin typeface="Arial"/>
        <a:ea typeface="+mn-ea"/>
        <a:cs typeface="+mn-cs"/>
      </a:defRPr>
    </a:lvl8pPr>
    <a:lvl9pPr marL="714999" algn="l" defTabSz="178750">
      <a:defRPr>
        <a:solidFill>
          <a:schemeClr val="tx1"/>
        </a:solidFill>
        <a:latin typeface="Arial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-45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4" y="841773"/>
            <a:ext cx="7772400" cy="1790700"/>
          </a:xfrm>
        </p:spPr>
        <p:txBody>
          <a:bodyPr anchor="b"/>
          <a:lstStyle>
            <a:lvl1pPr algn="ctr">
              <a:defRPr sz="39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143004" y="2701529"/>
            <a:ext cx="6858000" cy="1241821"/>
          </a:xfrm>
        </p:spPr>
        <p:txBody>
          <a:bodyPr/>
          <a:lstStyle>
            <a:lvl1pPr marL="0" indent="0" algn="ctr">
              <a:buNone/>
              <a:defRPr sz="1600"/>
            </a:lvl1pPr>
            <a:lvl2pPr marL="295922" indent="0" algn="ctr">
              <a:buNone/>
              <a:defRPr sz="1300"/>
            </a:lvl2pPr>
            <a:lvl3pPr marL="591846" indent="0" algn="ctr">
              <a:buNone/>
              <a:defRPr sz="1200"/>
            </a:lvl3pPr>
            <a:lvl4pPr marL="887766" indent="0" algn="ctr">
              <a:buNone/>
              <a:defRPr sz="1000"/>
            </a:lvl4pPr>
            <a:lvl5pPr marL="1183690" indent="0" algn="ctr">
              <a:buNone/>
              <a:defRPr sz="1000"/>
            </a:lvl5pPr>
            <a:lvl6pPr marL="1479613" indent="0" algn="ctr">
              <a:buNone/>
              <a:defRPr sz="1000"/>
            </a:lvl6pPr>
            <a:lvl7pPr marL="1775535" indent="0" algn="ctr">
              <a:buNone/>
              <a:defRPr sz="1000"/>
            </a:lvl7pPr>
            <a:lvl8pPr marL="2071459" indent="0" algn="ctr">
              <a:buNone/>
              <a:defRPr sz="1000"/>
            </a:lvl8pPr>
            <a:lvl9pPr marL="2367382" indent="0" algn="ctr">
              <a:buNone/>
              <a:defRPr sz="10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32C6868-119D-4E83-9DCE-F0A294FEE209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B57B71A-1D1E-4B21-B1DB-A851E891E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5EE76AE-D6B1-4665-9B7F-548101E73CBA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AB698F4-5914-43C6-B6BF-9DB32AC7B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43677" y="273844"/>
            <a:ext cx="1971675" cy="435887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273844"/>
            <a:ext cx="5800725" cy="435887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2D1119D-75EC-4816-A622-748EC69DF7A9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42BC19B-0D6A-4972-B673-84065CD2D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557B167-B90A-4C15-893E-9A3AF0FB019D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039403D-AF00-421E-8980-62E62837D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23E45BE-D9EB-4DAD-8DB1-6D6288CD3527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FC7F7AD-3E00-4D07-AB75-F5020BCE0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3891" y="1282305"/>
            <a:ext cx="7886700" cy="2139553"/>
          </a:xfrm>
        </p:spPr>
        <p:txBody>
          <a:bodyPr anchor="b"/>
          <a:lstStyle>
            <a:lvl1pPr>
              <a:defRPr sz="39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91" y="3442100"/>
            <a:ext cx="7886700" cy="112514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2959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5918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88776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836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7961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755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714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367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FD2E32A-657D-4978-AA00-475F2963BC42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64FB4C3-6A52-4589-9406-682180B3A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49" y="1369218"/>
            <a:ext cx="3886201" cy="326350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369218"/>
            <a:ext cx="3886201" cy="326350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B84FC03-0458-4A05-8F80-41402FD9D6A7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CF3D424-265F-46EF-ABE2-3B3A66BBB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3" y="273846"/>
            <a:ext cx="7886700" cy="99417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3" y="1260873"/>
            <a:ext cx="3868340" cy="6179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5922" indent="0">
              <a:buNone/>
              <a:defRPr sz="1300" b="1"/>
            </a:lvl2pPr>
            <a:lvl3pPr marL="591846" indent="0">
              <a:buNone/>
              <a:defRPr sz="1200" b="1"/>
            </a:lvl3pPr>
            <a:lvl4pPr marL="887766" indent="0">
              <a:buNone/>
              <a:defRPr sz="1000" b="1"/>
            </a:lvl4pPr>
            <a:lvl5pPr marL="1183690" indent="0">
              <a:buNone/>
              <a:defRPr sz="1000" b="1"/>
            </a:lvl5pPr>
            <a:lvl6pPr marL="1479613" indent="0">
              <a:buNone/>
              <a:defRPr sz="1000" b="1"/>
            </a:lvl6pPr>
            <a:lvl7pPr marL="1775535" indent="0">
              <a:buNone/>
              <a:defRPr sz="1000" b="1"/>
            </a:lvl7pPr>
            <a:lvl8pPr marL="2071459" indent="0">
              <a:buNone/>
              <a:defRPr sz="1000" b="1"/>
            </a:lvl8pPr>
            <a:lvl9pPr marL="2367382" indent="0">
              <a:buNone/>
              <a:defRPr sz="10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3" y="1878806"/>
            <a:ext cx="3868340" cy="276344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53" y="1260873"/>
            <a:ext cx="3887390" cy="6179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5922" indent="0">
              <a:buNone/>
              <a:defRPr sz="1300" b="1"/>
            </a:lvl2pPr>
            <a:lvl3pPr marL="591846" indent="0">
              <a:buNone/>
              <a:defRPr sz="1200" b="1"/>
            </a:lvl3pPr>
            <a:lvl4pPr marL="887766" indent="0">
              <a:buNone/>
              <a:defRPr sz="1000" b="1"/>
            </a:lvl4pPr>
            <a:lvl5pPr marL="1183690" indent="0">
              <a:buNone/>
              <a:defRPr sz="1000" b="1"/>
            </a:lvl5pPr>
            <a:lvl6pPr marL="1479613" indent="0">
              <a:buNone/>
              <a:defRPr sz="1000" b="1"/>
            </a:lvl6pPr>
            <a:lvl7pPr marL="1775535" indent="0">
              <a:buNone/>
              <a:defRPr sz="1000" b="1"/>
            </a:lvl7pPr>
            <a:lvl8pPr marL="2071459" indent="0">
              <a:buNone/>
              <a:defRPr sz="1000" b="1"/>
            </a:lvl8pPr>
            <a:lvl9pPr marL="2367382" indent="0">
              <a:buNone/>
              <a:defRPr sz="10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53" y="1878806"/>
            <a:ext cx="3887390" cy="276344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AE7D5CF-7AEB-4432-B7A4-F20FED3C4777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9932938-1F3F-47C9-A151-67191E7D9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261AA9C-0B75-4037-A8B9-68649D3FAB81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B31FFDD-4393-4729-B4A2-AD85F8CE1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C3E85B8-E6D3-429A-98C5-12EF766D9CA1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D320ED6-4B3E-45C6-A14F-C8696475D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3" y="342900"/>
            <a:ext cx="2949179" cy="1200150"/>
          </a:xfrm>
        </p:spPr>
        <p:txBody>
          <a:bodyPr anchor="b"/>
          <a:lstStyle>
            <a:lvl1pPr>
              <a:defRPr sz="2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887393" y="740571"/>
            <a:ext cx="4629150" cy="365521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3" y="1543051"/>
            <a:ext cx="2949179" cy="2858691"/>
          </a:xfrm>
        </p:spPr>
        <p:txBody>
          <a:bodyPr/>
          <a:lstStyle>
            <a:lvl1pPr marL="0" indent="0">
              <a:buNone/>
              <a:defRPr sz="1000"/>
            </a:lvl1pPr>
            <a:lvl2pPr marL="295922" indent="0">
              <a:buNone/>
              <a:defRPr sz="900"/>
            </a:lvl2pPr>
            <a:lvl3pPr marL="591846" indent="0">
              <a:buNone/>
              <a:defRPr sz="800"/>
            </a:lvl3pPr>
            <a:lvl4pPr marL="887766" indent="0">
              <a:buNone/>
              <a:defRPr sz="600"/>
            </a:lvl4pPr>
            <a:lvl5pPr marL="1183690" indent="0">
              <a:buNone/>
              <a:defRPr sz="600"/>
            </a:lvl5pPr>
            <a:lvl6pPr marL="1479613" indent="0">
              <a:buNone/>
              <a:defRPr sz="600"/>
            </a:lvl6pPr>
            <a:lvl7pPr marL="1775535" indent="0">
              <a:buNone/>
              <a:defRPr sz="600"/>
            </a:lvl7pPr>
            <a:lvl8pPr marL="2071459" indent="0">
              <a:buNone/>
              <a:defRPr sz="600"/>
            </a:lvl8pPr>
            <a:lvl9pPr marL="2367382" indent="0">
              <a:buNone/>
              <a:defRPr sz="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A3CF8A2-475E-4BFF-9F7C-E5079A7CC3FC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F8681FF-F7BA-499D-B440-788BD5A88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29843" y="342900"/>
            <a:ext cx="2949179" cy="1200150"/>
          </a:xfrm>
        </p:spPr>
        <p:txBody>
          <a:bodyPr anchor="b"/>
          <a:lstStyle>
            <a:lvl1pPr>
              <a:defRPr sz="2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3887393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100"/>
            </a:lvl1pPr>
            <a:lvl2pPr marL="295922" indent="0">
              <a:buNone/>
              <a:defRPr sz="1800"/>
            </a:lvl2pPr>
            <a:lvl3pPr marL="591846" indent="0">
              <a:buNone/>
              <a:defRPr sz="1600"/>
            </a:lvl3pPr>
            <a:lvl4pPr marL="887766" indent="0">
              <a:buNone/>
              <a:defRPr sz="1300"/>
            </a:lvl4pPr>
            <a:lvl5pPr marL="1183690" indent="0">
              <a:buNone/>
              <a:defRPr sz="1300"/>
            </a:lvl5pPr>
            <a:lvl6pPr marL="1479613" indent="0">
              <a:buNone/>
              <a:defRPr sz="1300"/>
            </a:lvl6pPr>
            <a:lvl7pPr marL="1775535" indent="0">
              <a:buNone/>
              <a:defRPr sz="1300"/>
            </a:lvl7pPr>
            <a:lvl8pPr marL="2071459" indent="0">
              <a:buNone/>
              <a:defRPr sz="1300"/>
            </a:lvl8pPr>
            <a:lvl9pPr marL="2367382" indent="0">
              <a:buNone/>
              <a:defRPr sz="13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3" y="1543051"/>
            <a:ext cx="2949179" cy="2858691"/>
          </a:xfrm>
        </p:spPr>
        <p:txBody>
          <a:bodyPr/>
          <a:lstStyle>
            <a:lvl1pPr marL="0" indent="0">
              <a:buNone/>
              <a:defRPr sz="1000"/>
            </a:lvl1pPr>
            <a:lvl2pPr marL="295922" indent="0">
              <a:buNone/>
              <a:defRPr sz="900"/>
            </a:lvl2pPr>
            <a:lvl3pPr marL="591846" indent="0">
              <a:buNone/>
              <a:defRPr sz="800"/>
            </a:lvl3pPr>
            <a:lvl4pPr marL="887766" indent="0">
              <a:buNone/>
              <a:defRPr sz="600"/>
            </a:lvl4pPr>
            <a:lvl5pPr marL="1183690" indent="0">
              <a:buNone/>
              <a:defRPr sz="600"/>
            </a:lvl5pPr>
            <a:lvl6pPr marL="1479613" indent="0">
              <a:buNone/>
              <a:defRPr sz="600"/>
            </a:lvl6pPr>
            <a:lvl7pPr marL="1775535" indent="0">
              <a:buNone/>
              <a:defRPr sz="600"/>
            </a:lvl7pPr>
            <a:lvl8pPr marL="2071459" indent="0">
              <a:buNone/>
              <a:defRPr sz="600"/>
            </a:lvl8pPr>
            <a:lvl9pPr marL="2367382" indent="0">
              <a:buNone/>
              <a:defRPr sz="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255A7BF-7267-4D0B-90DA-8C5C61B53677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8A494C8-CD30-45FC-9B38-032F869FC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6" y="273934"/>
            <a:ext cx="6391339" cy="177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75" tIns="8937" rIns="17875" bIns="8937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sz="1100">
              <a:latin typeface="Calibri"/>
              <a:ea typeface="Calibri"/>
              <a:cs typeface="Times New Roman"/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42914" y="3083785"/>
            <a:ext cx="4533963" cy="15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75" tIns="8937" rIns="17875" bIns="8937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28586" y="4767319"/>
            <a:ext cx="2057412" cy="273743"/>
          </a:xfrm>
          <a:prstGeom prst="rect">
            <a:avLst/>
          </a:prstGeom>
        </p:spPr>
        <p:txBody>
          <a:bodyPr vert="horz" lIns="17875" tIns="8937" rIns="17875" bIns="8937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57B167-B90A-4C15-893E-9A3AF0FB019D}" type="datetimeFigureOut">
              <a:rPr lang="ru-RU"/>
              <a:pPr>
                <a:defRPr/>
              </a:pPr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28823" y="4767319"/>
            <a:ext cx="3086357" cy="273743"/>
          </a:xfrm>
          <a:prstGeom prst="rect">
            <a:avLst/>
          </a:prstGeom>
        </p:spPr>
        <p:txBody>
          <a:bodyPr vert="horz" lIns="17875" tIns="8937" rIns="17875" bIns="8937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58002" y="4767319"/>
            <a:ext cx="2057412" cy="273743"/>
          </a:xfrm>
          <a:prstGeom prst="rect">
            <a:avLst/>
          </a:prstGeom>
        </p:spPr>
        <p:txBody>
          <a:bodyPr vert="horz" wrap="square" lIns="17875" tIns="8937" rIns="17875" bIns="8937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C039403D-AF00-421E-8980-62E62837D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91798">
        <a:lnSpc>
          <a:spcPct val="90000"/>
        </a:lnSpc>
        <a:spcBef>
          <a:spcPts val="0"/>
        </a:spcBef>
        <a:spcAft>
          <a:spcPts val="0"/>
        </a:spcAft>
        <a:defRPr lang="ru-RU" sz="1200">
          <a:solidFill>
            <a:schemeClr val="tx1"/>
          </a:solidFill>
          <a:latin typeface="Times New Roman"/>
          <a:ea typeface="+mj-ea"/>
          <a:cs typeface="Times New Roman"/>
        </a:defRPr>
      </a:lvl1pPr>
      <a:lvl2pPr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2pPr>
      <a:lvl3pPr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3pPr>
      <a:lvl4pPr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4pPr>
      <a:lvl5pPr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5pPr>
      <a:lvl6pPr marL="89376"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6pPr>
      <a:lvl7pPr marL="178750"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7pPr>
      <a:lvl8pPr marL="268125"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8pPr>
      <a:lvl9pPr marL="357499" algn="l" defTabSz="591798">
        <a:lnSpc>
          <a:spcPct val="90000"/>
        </a:lnSpc>
        <a:spcBef>
          <a:spcPts val="0"/>
        </a:spcBef>
        <a:spcAft>
          <a:spcPts val="0"/>
        </a:spcAft>
        <a:defRPr sz="2800">
          <a:solidFill>
            <a:schemeClr val="tx1"/>
          </a:solidFill>
          <a:latin typeface="Calibri Light"/>
        </a:defRPr>
      </a:lvl9pPr>
    </p:titleStyle>
    <p:bodyStyle>
      <a:lvl1pPr marL="147717" indent="-147717" algn="l" defTabSz="591798">
        <a:lnSpc>
          <a:spcPct val="90000"/>
        </a:lnSpc>
        <a:spcBef>
          <a:spcPts val="648"/>
        </a:spcBef>
        <a:spcAft>
          <a:spcPts val="0"/>
        </a:spcAft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43771" indent="-147717" algn="l" defTabSz="591798">
        <a:lnSpc>
          <a:spcPct val="90000"/>
        </a:lnSpc>
        <a:spcBef>
          <a:spcPts val="323"/>
        </a:spcBef>
        <a:spcAft>
          <a:spcPts val="0"/>
        </a:spcAft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2pPr>
      <a:lvl3pPr marL="739515" indent="-147717" algn="l" defTabSz="591798">
        <a:lnSpc>
          <a:spcPct val="90000"/>
        </a:lnSpc>
        <a:spcBef>
          <a:spcPts val="323"/>
        </a:spcBef>
        <a:spcAft>
          <a:spcPts val="0"/>
        </a:spcAft>
        <a:buFont typeface="Arial"/>
        <a:buChar char="•"/>
        <a:defRPr sz="1300">
          <a:solidFill>
            <a:schemeClr val="tx1"/>
          </a:solidFill>
          <a:latin typeface="+mn-lt"/>
          <a:ea typeface="+mn-ea"/>
          <a:cs typeface="+mn-cs"/>
        </a:defRPr>
      </a:lvl3pPr>
      <a:lvl4pPr marL="1035569" indent="-147717" algn="l" defTabSz="591798">
        <a:lnSpc>
          <a:spcPct val="90000"/>
        </a:lnSpc>
        <a:spcBef>
          <a:spcPts val="323"/>
        </a:spcBef>
        <a:spcAft>
          <a:spcPts val="0"/>
        </a:spcAft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1331624" indent="-147717" algn="l" defTabSz="591798">
        <a:lnSpc>
          <a:spcPct val="90000"/>
        </a:lnSpc>
        <a:spcBef>
          <a:spcPts val="323"/>
        </a:spcBef>
        <a:spcAft>
          <a:spcPts val="0"/>
        </a:spcAft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1627574" indent="-147961" algn="l" defTabSz="591846">
        <a:lnSpc>
          <a:spcPct val="90000"/>
        </a:lnSpc>
        <a:spcBef>
          <a:spcPts val="324"/>
        </a:spcBef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1923498" indent="-147961" algn="l" defTabSz="591846">
        <a:lnSpc>
          <a:spcPct val="90000"/>
        </a:lnSpc>
        <a:spcBef>
          <a:spcPts val="324"/>
        </a:spcBef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2219420" indent="-147961" algn="l" defTabSz="591846">
        <a:lnSpc>
          <a:spcPct val="90000"/>
        </a:lnSpc>
        <a:spcBef>
          <a:spcPts val="324"/>
        </a:spcBef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2515343" indent="-147961" algn="l" defTabSz="591846">
        <a:lnSpc>
          <a:spcPct val="90000"/>
        </a:lnSpc>
        <a:spcBef>
          <a:spcPts val="324"/>
        </a:spcBef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295922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2pPr>
      <a:lvl3pPr marL="591846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887766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1183690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1479613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1775535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2071459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2367382" algn="l" defTabSz="591846">
        <a:defRPr sz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писание: E:\эмблемка.jpg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74085" y="180976"/>
            <a:ext cx="1619248" cy="10820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 bwMode="auto">
          <a:xfrm>
            <a:off x="1619251" y="-2370345"/>
            <a:ext cx="5105399" cy="2464872"/>
          </a:xfrm>
        </p:spPr>
        <p:txBody>
          <a:bodyPr wrap="square" anchor="ctr" anchorCtr="1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ru-RU" sz="2400" b="1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ru-RU" sz="2400" b="1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ru-RU" sz="2400" b="1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ru-RU" sz="2400" b="1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ru-RU" sz="2400" b="1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ru-RU" sz="2400" b="1">
                <a:solidFill>
                  <a:srgbClr val="FF0000"/>
                </a:solidFill>
                <a:latin typeface="Arial"/>
                <a:cs typeface="Arial"/>
              </a:rPr>
            </a:br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 bwMode="auto">
          <a:xfrm>
            <a:off x="0" y="1275240"/>
            <a:ext cx="9144000" cy="465071"/>
          </a:xfrm>
        </p:spPr>
        <p:txBody>
          <a:bodyPr/>
          <a:lstStyle/>
          <a:p>
            <a:pPr>
              <a:defRPr/>
            </a:pPr>
            <a:r>
              <a:rPr lang="ru-RU" sz="1400" b="1">
                <a:latin typeface="Arial"/>
                <a:cs typeface="Arial"/>
              </a:rPr>
              <a:t>Егорова О.В., Илюшина Н.А., Аверьянова Н.С., Горенская О.В., Котнова А.П., Демидова Ю.В. </a:t>
            </a:r>
            <a:r>
              <a:rPr lang="ru-RU" sz="1400">
                <a:cs typeface="Arial"/>
              </a:rPr>
              <a:t>(</a:t>
            </a:r>
            <a:r>
              <a:rPr lang="en-US" sz="1400" i="1" u="sng">
                <a:cs typeface="Arial"/>
              </a:rPr>
              <a:t>averianovans@yandex.ru</a:t>
            </a:r>
            <a:r>
              <a:rPr lang="ru-RU" sz="1400" i="1" u="sng">
                <a:cs typeface="Arial"/>
              </a:rPr>
              <a:t>)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0" y="1615257"/>
            <a:ext cx="8924925" cy="307768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 algn="ctr">
              <a:defRPr/>
            </a:pPr>
            <a:r>
              <a:rPr lang="ru-RU" sz="1400" b="1" i="1">
                <a:latin typeface="Calibri"/>
              </a:rPr>
              <a:t>ФБУН «Федеральный научный центр гигиены  им. Ф.Ф. Эрисмана» Роспотребнадзора, Мытищи, Россия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1076328" y="4352925"/>
            <a:ext cx="7581899" cy="36932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228728" y="4505326"/>
            <a:ext cx="7581899" cy="369324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6814" y="4620288"/>
            <a:ext cx="4149212" cy="3865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pPr>
              <a:lnSpc>
                <a:spcPts val="1100"/>
              </a:lnSpc>
              <a:defRPr/>
            </a:pPr>
            <a:r>
              <a:rPr lang="ru-RU" sz="1400" b="1">
                <a:ea typeface="Calibri"/>
                <a:cs typeface="Arial"/>
              </a:rPr>
              <a:t>Финансирование. </a:t>
            </a:r>
          </a:p>
          <a:p>
            <a:pPr>
              <a:lnSpc>
                <a:spcPts val="1100"/>
              </a:lnSpc>
              <a:defRPr/>
            </a:pPr>
            <a:r>
              <a:rPr lang="ru-RU" sz="1400">
                <a:ea typeface="Calibri"/>
                <a:cs typeface="Arial"/>
              </a:rPr>
              <a:t>Исследование не имело спонсорской поддержки.</a:t>
            </a:r>
            <a:endParaRPr lang="ru-RU" sz="1400"/>
          </a:p>
        </p:txBody>
      </p:sp>
      <p:sp>
        <p:nvSpPr>
          <p:cNvPr id="13" name="TextBox 12"/>
          <p:cNvSpPr txBox="1"/>
          <p:nvPr/>
        </p:nvSpPr>
        <p:spPr bwMode="auto">
          <a:xfrm>
            <a:off x="186813" y="1956316"/>
            <a:ext cx="4159405" cy="26521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32" tIns="45716" rIns="91432" bIns="45716" rtlCol="0">
            <a:spAutoFit/>
          </a:bodyPr>
          <a:lstStyle/>
          <a:p>
            <a:pPr algn="just">
              <a:defRPr/>
            </a:pPr>
            <a:r>
              <a:rPr lang="ru-RU" sz="1400" b="1">
                <a:solidFill>
                  <a:srgbClr val="C00000"/>
                </a:solidFill>
              </a:rPr>
              <a:t>Актуальность.</a:t>
            </a:r>
            <a:r>
              <a:rPr lang="ru-RU" sz="1400" b="1"/>
              <a:t> </a:t>
            </a:r>
            <a:r>
              <a:rPr lang="ru-RU" sz="1400">
                <a:cs typeface="Arial"/>
              </a:rPr>
              <a:t>N-(трихлорметилтио) циклогекс-4-ен-1,2-дикарбоксимид – представитель фунгицидов из класса фталимидов, его широко применяют в сельском хозяйстве и относят к малотоксичным соединениям (3 класс). Механизм действия пестицида основан на неспецифическом связывании с тиоловыми группами белков. В отношении генотоксичности и цитотоксичности фунгицида получены противоречивые данные. </a:t>
            </a:r>
            <a:endParaRPr/>
          </a:p>
          <a:p>
            <a:pPr algn="just">
              <a:defRPr/>
            </a:pPr>
            <a:r>
              <a:rPr lang="ru-RU" sz="1400" b="1">
                <a:solidFill>
                  <a:srgbClr val="C00000"/>
                </a:solidFill>
              </a:rPr>
              <a:t>Цель работы.</a:t>
            </a:r>
            <a:r>
              <a:rPr lang="ru-RU" sz="1400">
                <a:solidFill>
                  <a:srgbClr val="C00000"/>
                </a:solidFill>
              </a:rPr>
              <a:t> </a:t>
            </a:r>
            <a:r>
              <a:rPr lang="ru-RU" sz="1400">
                <a:cs typeface="Arial"/>
              </a:rPr>
              <a:t>Оценить генотоксичность и цитотоксичность </a:t>
            </a:r>
            <a:r>
              <a:rPr lang="ru-RU" sz="1400" b="1">
                <a:solidFill>
                  <a:srgbClr val="C00000"/>
                </a:solidFill>
                <a:cs typeface="Arial"/>
              </a:rPr>
              <a:t>N-(трихлорметилтио)циклогекс-4-ен-1,2-дикарбоксимида </a:t>
            </a:r>
            <a:r>
              <a:rPr lang="ru-RU" sz="1400">
                <a:cs typeface="Arial"/>
              </a:rPr>
              <a:t>в условиях </a:t>
            </a:r>
            <a:r>
              <a:rPr lang="ru-RU" sz="1400" i="1">
                <a:cs typeface="Arial"/>
              </a:rPr>
              <a:t>in vitro</a:t>
            </a:r>
            <a:r>
              <a:rPr lang="ru-RU" sz="1400">
                <a:cs typeface="Arial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93333" y="180976"/>
            <a:ext cx="5536860" cy="104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 defTabSz="0">
              <a:lnSpc>
                <a:spcPts val="2500"/>
              </a:lnSpc>
              <a:defRPr/>
            </a:pPr>
            <a:r>
              <a:rPr lang="ru-RU" sz="2000" b="1">
                <a:solidFill>
                  <a:srgbClr val="C00000"/>
                </a:solidFill>
                <a:latin typeface="Arial"/>
                <a:cs typeface="Arial"/>
              </a:rPr>
              <a:t>ЦИТОТОКСИЧЕСКИЕ И ГЕНОТОКСИЧЕСКИЕ ЭФФЕКТЫ ФУНГИЦИДА ИЗ КЛАССА ФТАЛИМИДОВ</a:t>
            </a:r>
            <a:endParaRPr lang="ru-RU" sz="2000">
              <a:solidFill>
                <a:srgbClr val="C00000"/>
              </a:solidFill>
            </a:endParaRPr>
          </a:p>
        </p:txBody>
      </p:sp>
      <p:pic>
        <p:nvPicPr>
          <p:cNvPr id="15" name="Рисунок 14" descr="Каптан - Структурная формула"/>
          <p:cNvPicPr/>
          <p:nvPr/>
        </p:nvPicPr>
        <p:blipFill>
          <a:blip r:embed="rId3" cstate="print"/>
          <a:stretch/>
        </p:blipFill>
        <p:spPr bwMode="auto">
          <a:xfrm>
            <a:off x="7301680" y="133350"/>
            <a:ext cx="1714500" cy="123825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 bwMode="auto">
          <a:xfrm>
            <a:off x="4419599" y="1943788"/>
            <a:ext cx="4618180" cy="2936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ts val="1400"/>
              </a:lnSpc>
              <a:defRPr/>
            </a:pPr>
            <a:r>
              <a:rPr lang="ru-RU" sz="1400" b="1">
                <a:solidFill>
                  <a:srgbClr val="C00000"/>
                </a:solidFill>
                <a:latin typeface="Calibri"/>
                <a:cs typeface="Arial"/>
              </a:rPr>
              <a:t>Методы.</a:t>
            </a:r>
            <a:r>
              <a:rPr lang="ru-RU" sz="1400">
                <a:solidFill>
                  <a:srgbClr val="C00000"/>
                </a:solidFill>
                <a:latin typeface="Calibri"/>
                <a:cs typeface="Arial"/>
              </a:rPr>
              <a:t> </a:t>
            </a:r>
            <a:r>
              <a:rPr lang="ru-RU" sz="1400">
                <a:latin typeface="Calibri"/>
                <a:cs typeface="Arial"/>
              </a:rPr>
              <a:t>Тест система - лимфоциты периферической крови человека</a:t>
            </a:r>
            <a:r>
              <a:rPr lang="ru-RU">
                <a:latin typeface="Calibri"/>
                <a:cs typeface="Arial"/>
              </a:rPr>
              <a:t>. </a:t>
            </a:r>
            <a:r>
              <a:rPr lang="ru-RU" sz="1400">
                <a:latin typeface="Calibri"/>
                <a:cs typeface="Arial"/>
              </a:rPr>
              <a:t>Анализ форм клеточной гибели проводили на клеточном анализаторе </a:t>
            </a:r>
            <a:r>
              <a:rPr lang="en-US" sz="1400">
                <a:latin typeface="Calibri"/>
                <a:cs typeface="Arial"/>
              </a:rPr>
              <a:t>ADAMII LS (Nano Entek). </a:t>
            </a:r>
            <a:r>
              <a:rPr lang="ru-RU" sz="1400">
                <a:latin typeface="Calibri"/>
                <a:cs typeface="Arial"/>
              </a:rPr>
              <a:t>Время инкубации лимфоцитов с фунгицидом - 15,60,180 минут, концентрации - 2,5; 10; 25 мкг/мл). Первичные повреждения ДНК оценивали методом ДНК-кометного анализа </a:t>
            </a:r>
            <a:r>
              <a:rPr lang="en-US" sz="1400" i="1">
                <a:latin typeface="Calibri"/>
                <a:cs typeface="Arial"/>
              </a:rPr>
              <a:t>in vitro</a:t>
            </a:r>
            <a:r>
              <a:rPr lang="ru-RU" sz="1400" i="1">
                <a:latin typeface="Calibri"/>
                <a:cs typeface="Arial"/>
              </a:rPr>
              <a:t> </a:t>
            </a:r>
            <a:r>
              <a:rPr lang="ru-RU" sz="1400">
                <a:latin typeface="Calibri"/>
                <a:cs typeface="Arial"/>
              </a:rPr>
              <a:t>в щелочных условиях по стандартной методике. </a:t>
            </a:r>
            <a:r>
              <a:rPr lang="ru-RU" sz="1400">
                <a:cs typeface="Arial"/>
              </a:rPr>
              <a:t>Время  воздействия фунгицида 30, 60, 120 минут в к</a:t>
            </a:r>
            <a:r>
              <a:rPr lang="ru-RU" sz="1400">
                <a:latin typeface="Calibri"/>
                <a:cs typeface="Arial"/>
              </a:rPr>
              <a:t>онцентрациях  2,5; 5; 10; 12,5; 25 мкг/мл (в условиях метаболической активации (+S9) и без нее (-S9)). </a:t>
            </a:r>
            <a:r>
              <a:rPr lang="ru-RU" sz="1400">
                <a:cs typeface="Arial"/>
              </a:rPr>
              <a:t>Анализ миграции ДНК с помощью ПО Comet Assay IV. </a:t>
            </a:r>
            <a:r>
              <a:rPr lang="ru-RU" sz="1400">
                <a:latin typeface="Calibri"/>
                <a:cs typeface="Arial"/>
              </a:rPr>
              <a:t>Рассчитывали среднее медианных значений «%ДНК в хвосте». </a:t>
            </a:r>
            <a:r>
              <a:rPr lang="ru-RU" sz="1400">
                <a:cs typeface="Arial"/>
              </a:rPr>
              <a:t>Статистическая обработка: ANOVA (критерий Даннетта), коэффициент ранговой корреляции Спирмена, построение аппроксимированных линий тренда и расчет угловых коэффициентов (</a:t>
            </a:r>
            <a:r>
              <a:rPr lang="en-US" sz="1400">
                <a:cs typeface="Arial"/>
              </a:rPr>
              <a:t>k</a:t>
            </a:r>
            <a:r>
              <a:rPr lang="ru-RU" sz="1400">
                <a:cs typeface="Arial"/>
              </a:rPr>
              <a:t>)</a:t>
            </a:r>
            <a:endParaRPr lang="ru-RU" strike="sngStrike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 bwMode="auto">
          <a:xfrm>
            <a:off x="142874" y="0"/>
            <a:ext cx="5855991" cy="410470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8000" tIns="108000" rIns="108000" bIns="108000" rtlCol="0">
            <a:spAutoFit/>
          </a:bodyPr>
          <a:lstStyle/>
          <a:p>
            <a:pPr>
              <a:lnSpc>
                <a:spcPts val="1500"/>
              </a:lnSpc>
              <a:defRPr/>
            </a:pPr>
            <a:r>
              <a:rPr lang="ru-RU" b="1">
                <a:solidFill>
                  <a:srgbClr val="C00000"/>
                </a:solidFill>
                <a:latin typeface="Arial"/>
                <a:cs typeface="Arial"/>
              </a:rPr>
              <a:t>РЕЗУЛЬТАТЫ.</a:t>
            </a:r>
            <a:r>
              <a:rPr lang="ru-RU" b="1">
                <a:latin typeface="Arial"/>
                <a:cs typeface="Arial"/>
              </a:rPr>
              <a:t> </a:t>
            </a:r>
            <a:r>
              <a:rPr lang="ru-RU" sz="1600" b="1">
                <a:latin typeface="Arial"/>
                <a:cs typeface="Arial"/>
              </a:rPr>
              <a:t>Оценка </a:t>
            </a:r>
            <a:r>
              <a:rPr lang="ru-RU" sz="1600" b="1">
                <a:solidFill>
                  <a:prstClr val="black"/>
                </a:solidFill>
                <a:latin typeface="Arial"/>
                <a:cs typeface="Arial"/>
              </a:rPr>
              <a:t>первичных повреждений ДНК</a:t>
            </a:r>
            <a:r>
              <a:rPr lang="ru-RU" b="1">
                <a:latin typeface="Arial"/>
                <a:cs typeface="Arial"/>
              </a:rPr>
              <a:t>.</a:t>
            </a:r>
            <a:endParaRPr lang="ru-RU"/>
          </a:p>
        </p:txBody>
      </p:sp>
      <p:sp>
        <p:nvSpPr>
          <p:cNvPr id="13" name="TextBox 12"/>
          <p:cNvSpPr txBox="1"/>
          <p:nvPr/>
        </p:nvSpPr>
        <p:spPr bwMode="auto">
          <a:xfrm>
            <a:off x="137652" y="393291"/>
            <a:ext cx="5632172" cy="15853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400">
                <a:cs typeface="Arial"/>
              </a:rPr>
              <a:t>		Статистически значимые ДНК-повреждающие эффекты фунгицида по сравнению с контролем и зависимость уровня повреждений ДНК от концентрации обнаружены на лимфоцитах 47 и 46 доноров (из  48 доноров), соответственно. В лимфоцитах 17 доноров (35,4%) генотоксический эффект фунгицида, обнаружен начиная с концентрации 5 мкг/мл; для остальных доноров 	 (62,5%) - при концентрации - 25 мкг/мл.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4761244" y="3327618"/>
            <a:ext cx="4211306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1400">
                <a:latin typeface="Arial"/>
                <a:cs typeface="Arial"/>
              </a:rPr>
              <a:t>		</a:t>
            </a:r>
            <a:r>
              <a:rPr lang="ru-RU" sz="1400"/>
              <a:t> </a:t>
            </a:r>
            <a:r>
              <a:rPr lang="ru-RU" sz="1400">
                <a:cs typeface="Arial"/>
              </a:rPr>
              <a:t>При изучении динамики накопления повреждений ДНК, значимые эффекты обнаружены при минимальном времени инкубации 30 мин: уровень фрагментации ДНК при экспозиции с 5 мкг/мл фунгицида достигал 8,25% ± 4,27 и возрастал до 58,25 ± 13,44% при 25 мкг/мл, а после 120 минут культивирования при концентрации 25 мкг/мл достигал значения </a:t>
            </a:r>
            <a:r>
              <a:rPr lang="ru-RU" sz="1400">
                <a:solidFill>
                  <a:schemeClr val="tx1"/>
                </a:solidFill>
                <a:cs typeface="Arial"/>
              </a:rPr>
              <a:t>72,44 ± 6,12 %. </a:t>
            </a:r>
            <a:endParaRPr lang="ru-RU" sz="1400"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4729336" y="2623661"/>
            <a:ext cx="4243214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400" i="1">
                <a:cs typeface="Arial"/>
              </a:rPr>
              <a:t>Рисунок 2</a:t>
            </a:r>
            <a:r>
              <a:rPr lang="ru-RU" sz="1400">
                <a:cs typeface="Arial"/>
              </a:rPr>
              <a:t>– Динамика накопления повреждений ДНК при инкубации лимфоцитов с фунгицидом </a:t>
            </a:r>
            <a:r>
              <a:rPr lang="ru-RU" sz="1400">
                <a:solidFill>
                  <a:schemeClr val="tx1"/>
                </a:solidFill>
                <a:cs typeface="Arial"/>
              </a:rPr>
              <a:t>(-S9) для одного из доноров.</a:t>
            </a:r>
            <a:endParaRPr lang="ru-RU" sz="1400">
              <a:cs typeface="Arial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 b="47788"/>
          <a:stretch/>
        </p:blipFill>
        <p:spPr bwMode="auto">
          <a:xfrm>
            <a:off x="257174" y="1925107"/>
            <a:ext cx="4019551" cy="2390775"/>
          </a:xfrm>
          <a:prstGeom prst="rect">
            <a:avLst/>
          </a:prstGeom>
          <a:ln>
            <a:noFill/>
          </a:ln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-172169" y="-3349"/>
            <a:ext cx="5688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 bwMode="auto">
          <a:xfrm>
            <a:off x="127821" y="4237703"/>
            <a:ext cx="4420083" cy="853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  <a:defRPr/>
            </a:pPr>
            <a:r>
              <a:rPr lang="ru-RU" sz="1400" i="1">
                <a:solidFill>
                  <a:schemeClr val="tx1"/>
                </a:solidFill>
                <a:ea typeface="Arial"/>
                <a:cs typeface="Arial"/>
              </a:rPr>
              <a:t>Рисунок 1 - </a:t>
            </a:r>
            <a:r>
              <a:rPr lang="ru-RU" sz="1400">
                <a:solidFill>
                  <a:schemeClr val="tx1"/>
                </a:solidFill>
                <a:cs typeface="Arial"/>
              </a:rPr>
              <a:t>Аппроксимированные линии тренда для кривых зависимости средних значений медиан «%ДНК в хвосте комет»  от концентрации фунгицида (-S9) для 48 разных доноров.</a:t>
            </a:r>
            <a:endParaRPr lang="ru-RU">
              <a:solidFill>
                <a:schemeClr val="tx1"/>
              </a:solidFill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170716" y="3921930"/>
            <a:ext cx="2334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100" b="1">
                <a:latin typeface="Calibri"/>
              </a:rPr>
              <a:t> Концентрация фунгицида, мкг/мл</a:t>
            </a:r>
            <a:endParaRPr lang="ru-RU" sz="1100">
              <a:latin typeface="Calibri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3" cstate="print"/>
          <a:srcRect l="34335" t="32328" r="23628" b="16837"/>
          <a:stretch>
            <a:fillRect/>
          </a:stretch>
        </p:blipFill>
        <p:spPr bwMode="auto">
          <a:xfrm>
            <a:off x="5858190" y="120581"/>
            <a:ext cx="3135086" cy="251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20633" t="28697" r="20515" b="21132"/>
          <a:stretch/>
        </p:blipFill>
        <p:spPr bwMode="auto">
          <a:xfrm>
            <a:off x="5234093" y="528810"/>
            <a:ext cx="3806390" cy="312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 l="13223" t="28600" r="51390" b="12799"/>
          <a:stretch/>
        </p:blipFill>
        <p:spPr bwMode="auto">
          <a:xfrm>
            <a:off x="1854679" y="497597"/>
            <a:ext cx="3347049" cy="322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 bwMode="auto">
          <a:xfrm>
            <a:off x="1" y="126428"/>
            <a:ext cx="91440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rgbClr val="C00000"/>
                </a:solidFill>
              </a:rPr>
              <a:t>Цитотоксические эффекты фунгицида из класса фталимидов при его воздействии на лимфоциты человека </a:t>
            </a:r>
            <a:r>
              <a:rPr lang="en-US" sz="1400" b="1" i="1">
                <a:solidFill>
                  <a:srgbClr val="C00000"/>
                </a:solidFill>
              </a:rPr>
              <a:t>in vitro</a:t>
            </a:r>
            <a:endParaRPr lang="ru-RU" sz="140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506825"/>
            <a:ext cx="1768415" cy="33624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defRPr/>
            </a:pPr>
            <a:r>
              <a:rPr lang="ru-RU" sz="140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ru-RU" sz="1400">
                <a:solidFill>
                  <a:prstClr val="black"/>
                </a:solidFill>
                <a:cs typeface="Arial"/>
              </a:rPr>
              <a:t>Анализ разных форм клеточной гибели показал, что после </a:t>
            </a:r>
            <a:r>
              <a:rPr lang="ru-RU" sz="1400" b="1">
                <a:solidFill>
                  <a:prstClr val="black"/>
                </a:solidFill>
                <a:cs typeface="Arial"/>
              </a:rPr>
              <a:t>15 мин </a:t>
            </a:r>
            <a:r>
              <a:rPr lang="ru-RU" sz="1400">
                <a:solidFill>
                  <a:prstClr val="black"/>
                </a:solidFill>
                <a:cs typeface="Arial"/>
              </a:rPr>
              <a:t>инкубации в присутствии фунгицида число живых клеток уменьшалось на 20-30% от исходного уровня. Количество клеток в раннем апоптозе возрастало в 2,5 - 3 раза по сравнению с сопутствующим контролем (р≤0,05). 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 bwMode="auto">
          <a:xfrm>
            <a:off x="142875" y="3792932"/>
            <a:ext cx="4476750" cy="13505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lnSpc>
                <a:spcPts val="1500"/>
              </a:lnSpc>
              <a:spcBef>
                <a:spcPts val="0"/>
              </a:spcBef>
              <a:buNone/>
              <a:defRPr/>
            </a:pPr>
            <a:r>
              <a:rPr lang="ru-RU" sz="1400">
                <a:latin typeface="Arial"/>
                <a:cs typeface="Arial"/>
              </a:rPr>
              <a:t>	</a:t>
            </a:r>
            <a:r>
              <a:rPr lang="ru-RU" sz="1400">
                <a:solidFill>
                  <a:prstClr val="black"/>
                </a:solidFill>
                <a:cs typeface="Arial"/>
              </a:rPr>
              <a:t>Увеличение времени экспозиции с фунгицидом </a:t>
            </a:r>
            <a:r>
              <a:rPr lang="ru-RU" sz="1400" b="1">
                <a:solidFill>
                  <a:prstClr val="black"/>
                </a:solidFill>
                <a:cs typeface="Arial"/>
              </a:rPr>
              <a:t>до 60 мин </a:t>
            </a:r>
            <a:r>
              <a:rPr lang="ru-RU" sz="1400">
                <a:solidFill>
                  <a:prstClr val="black"/>
                </a:solidFill>
                <a:cs typeface="Arial"/>
              </a:rPr>
              <a:t>приводило к снижению числа живых клеток до 35% (25 мкг/мл) от сопутствующего контроля, что сопровождалось ростом доли клеток в раннем апоптозе. Инкубация в среде, содержащей 25 мкг/мл, приводила к увеличению доли лимфоцитов в позднем апоптозе и некрозе в 3,2 и 9,5 раз, соответственно</a:t>
            </a:r>
            <a:r>
              <a:rPr lang="ru-RU" sz="1400">
                <a:cs typeface="Arial"/>
              </a:rPr>
              <a:t>. </a:t>
            </a:r>
            <a:endParaRPr lang="ru-RU" b="1"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772025" y="3791912"/>
            <a:ext cx="4268458" cy="13490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ts val="1400"/>
              </a:lnSpc>
              <a:defRPr/>
            </a:pPr>
            <a:r>
              <a:rPr lang="ru-RU" sz="1400">
                <a:latin typeface="Arial"/>
                <a:cs typeface="Arial"/>
              </a:rPr>
              <a:t>				</a:t>
            </a:r>
            <a:r>
              <a:rPr lang="ru-RU" sz="1400">
                <a:solidFill>
                  <a:prstClr val="black"/>
                </a:solidFill>
                <a:cs typeface="Arial"/>
              </a:rPr>
              <a:t>Культивирование лимфоцитов в среде с фунгицидом в концентрации 25 мкг/мл в течение </a:t>
            </a:r>
            <a:r>
              <a:rPr lang="ru-RU" sz="1400" b="1">
                <a:solidFill>
                  <a:prstClr val="black"/>
                </a:solidFill>
                <a:cs typeface="Arial"/>
              </a:rPr>
              <a:t>180 минут</a:t>
            </a:r>
            <a:r>
              <a:rPr lang="ru-RU" sz="1400">
                <a:solidFill>
                  <a:prstClr val="black"/>
                </a:solidFill>
                <a:cs typeface="Arial"/>
              </a:rPr>
              <a:t> сопровождалось снижением числа живых клеток до 42%, доля клеток в раннем и позднем апоптозе, некрозе, по сравнению с контролем повысилась в 2,6; 13,2 и 21,6 раз, соответственно (р  0,05).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98090" y="954090"/>
            <a:ext cx="7659329" cy="14363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108000" tIns="108000" rIns="108000" bIns="108000" anchor="ctr" anchorCtr="1">
            <a:spAutoFit/>
          </a:bodyPr>
          <a:lstStyle/>
          <a:p>
            <a:pPr indent="360000" algn="just">
              <a:lnSpc>
                <a:spcPts val="1900"/>
              </a:lnSpc>
              <a:defRPr/>
            </a:pPr>
            <a:r>
              <a:rPr lang="ru-RU" sz="1600">
                <a:latin typeface="Calibri"/>
              </a:rPr>
              <a:t>В условиях </a:t>
            </a:r>
            <a:r>
              <a:rPr lang="ru-RU" sz="1600" i="1">
                <a:latin typeface="Calibri"/>
              </a:rPr>
              <a:t>in vitro</a:t>
            </a:r>
            <a:r>
              <a:rPr lang="ru-RU" sz="1600">
                <a:latin typeface="Calibri"/>
              </a:rPr>
              <a:t> на лимфоцитах человека показано, что производное фталимидов индуцирует развитие процессов апоптоза и некроза, что согласуется с некоторыми литературными данными. В условиях </a:t>
            </a:r>
            <a:r>
              <a:rPr lang="ru-RU" sz="1600" i="1">
                <a:latin typeface="Calibri"/>
              </a:rPr>
              <a:t>in vitro </a:t>
            </a:r>
            <a:r>
              <a:rPr lang="ru-RU" sz="1600">
                <a:latin typeface="Calibri"/>
              </a:rPr>
              <a:t>подтверждена способность производного фталимидов повреждать ДНК в клетках человека в отсутствие S9, что свидетельствует о прямом генотоксическом </a:t>
            </a:r>
            <a:r>
              <a:rPr lang="ru-RU" sz="1600">
                <a:latin typeface="Calibri"/>
                <a:cs typeface="Arial"/>
              </a:rPr>
              <a:t>действии</a:t>
            </a:r>
            <a:r>
              <a:rPr lang="ru-RU" sz="1600">
                <a:latin typeface="Calibri"/>
              </a:rPr>
              <a:t>.</a:t>
            </a:r>
            <a:endParaRPr lang="ru-RU" sz="140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942975" y="293369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2582693" y="208321"/>
            <a:ext cx="3510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2400" b="1">
                <a:latin typeface="Calibri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Calibri"/>
                <a:cs typeface="Arial"/>
              </a:rPr>
              <a:t>Обсуждение и выводы. </a:t>
            </a:r>
            <a:endParaRPr lang="ru-RU" sz="240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47252" y="2703871"/>
            <a:ext cx="7570838" cy="20621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400">
                <a:latin typeface="Arial"/>
                <a:cs typeface="Arial"/>
              </a:rPr>
              <a:t>			</a:t>
            </a:r>
            <a:r>
              <a:rPr lang="ru-RU" sz="1600">
                <a:latin typeface="Calibri"/>
                <a:cs typeface="Arial"/>
              </a:rPr>
              <a:t>Цитотоксическое действие производного фталемида проявляется уже после 15 мин культивирования лимфоцитов периферической крови человека </a:t>
            </a:r>
            <a:r>
              <a:rPr lang="ru-RU" sz="1600" i="1">
                <a:latin typeface="Calibri"/>
                <a:cs typeface="Arial"/>
              </a:rPr>
              <a:t>in vitro</a:t>
            </a:r>
            <a:r>
              <a:rPr lang="ru-RU" sz="1600">
                <a:latin typeface="Calibri"/>
                <a:cs typeface="Arial"/>
              </a:rPr>
              <a:t>, при возрастании концентрации и увеличении длительности воздействия доля лимфоцитов в позднем апоптозе и некрозе возрастает. Показана способность фунгицида индуцировать повреждения ДНК в лимфоцитах в концентрации 25,0 мкг/мл у 97,9% доноров, при этом у 35,4% показатель «%ДНК в хвосте» статистически значимо возрастает по сравнению с контролем уже при концентрациях фунгицида 5-12,5мкг/мл. </a:t>
            </a:r>
            <a:endParaRPr lang="ru-RU" sz="160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m="http://schemas.openxmlformats.org/officeDocument/2006/math" xmlns:w="http://schemas.openxmlformats.org/wordprocessingml/2006/main" xmlns:p14="http://schemas.microsoft.com/office/powerpoint/2010/main" Requires="p14">
      <p:transition p14:dur="2000" advClick="1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386</Words>
  <Application>Microsoft Office PowerPoint</Application>
  <DocSecurity>0</DocSecurity>
  <PresentationFormat>Экран (16:9)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 </vt:lpstr>
      <vt:lpstr>Слайд 2</vt:lpstr>
      <vt:lpstr>Слайд 3</vt:lpstr>
      <vt:lpstr>В условиях in vitro на лимфоцитах человека показано, что производное фталимидов индуцирует развитие процессов апоптоза и некроза, что согласуется с некоторыми литературными данными. В условиях in vitro подтверждена способность производного фталимидов повреждать ДНК в клетках человека в отсутствие S9, что свидетельствует о прямом генотоксическом действии.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Андреева Любовь</cp:lastModifiedBy>
  <cp:revision>399</cp:revision>
  <dcterms:created xsi:type="dcterms:W3CDTF">2016-12-13T11:07:44Z</dcterms:created>
  <dcterms:modified xsi:type="dcterms:W3CDTF">2025-04-25T14:49:36Z</dcterms:modified>
  <dc:identifier/>
  <dc:language/>
  <cp:version/>
</cp:coreProperties>
</file>